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6" r:id="rId10"/>
    <p:sldId id="265" r:id="rId11"/>
    <p:sldId id="289" r:id="rId12"/>
    <p:sldId id="266" r:id="rId13"/>
    <p:sldId id="267" r:id="rId14"/>
    <p:sldId id="268" r:id="rId15"/>
    <p:sldId id="269" r:id="rId16"/>
    <p:sldId id="270" r:id="rId17"/>
    <p:sldId id="284" r:id="rId18"/>
    <p:sldId id="271" r:id="rId19"/>
    <p:sldId id="272" r:id="rId20"/>
    <p:sldId id="283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5" r:id="rId32"/>
    <p:sldId id="290" r:id="rId33"/>
    <p:sldId id="293" r:id="rId34"/>
    <p:sldId id="286" r:id="rId35"/>
    <p:sldId id="287" r:id="rId36"/>
    <p:sldId id="288" r:id="rId37"/>
    <p:sldId id="291" r:id="rId38"/>
    <p:sldId id="292" r:id="rId39"/>
    <p:sldId id="294" r:id="rId40"/>
    <p:sldId id="295" r:id="rId41"/>
    <p:sldId id="296" r:id="rId42"/>
    <p:sldId id="298" r:id="rId43"/>
    <p:sldId id="29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50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03E05-537A-4248-9C80-D4D1D5DD350B}" type="datetimeFigureOut">
              <a:rPr lang="en-US" smtClean="0"/>
              <a:t>11/13/2011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39D96-31F5-474A-8B43-F1E7E62E577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74B1F-A533-421A-912C-44D438C7DB2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0EC5-2DD5-4C75-90BD-22B934324361}" type="datetime1">
              <a:rPr lang="en-US" smtClean="0"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C9C0E-436F-4AD2-8911-D8A3FD0608A8}" type="datetime1">
              <a:rPr lang="en-US" smtClean="0"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4A467-A988-4877-9790-D9C0CB888E97}" type="datetime1">
              <a:rPr lang="en-US" smtClean="0"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7402-5F5A-46A0-9BE2-62A35201E353}" type="datetime1">
              <a:rPr lang="en-US" smtClean="0"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31DAC-A555-4F01-9B7B-5169512F9340}" type="datetime1">
              <a:rPr lang="en-US" smtClean="0"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40412-40CB-40E0-9C81-005DF4A53AE1}" type="datetime1">
              <a:rPr lang="en-US" smtClean="0"/>
              <a:t>11/14/2011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BF14-5B4A-4068-B4DB-4552C6E1C443}" type="datetime1">
              <a:rPr lang="en-US" smtClean="0"/>
              <a:t>11/14/2011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0DEA2-F9DD-4095-A943-76A87EDDEAFA}" type="datetime1">
              <a:rPr lang="en-US" smtClean="0"/>
              <a:t>11/14/2011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5AB8-B886-40A7-BFE1-39E3A37C2D9C}" type="datetime1">
              <a:rPr lang="en-US" smtClean="0"/>
              <a:t>11/14/2011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195F9-5084-4B4D-A525-C53A2C3B4968}" type="datetime1">
              <a:rPr lang="en-US" smtClean="0"/>
              <a:t>11/14/2011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6545-1DE9-4AA5-A5DD-5DF7571CDEC0}" type="datetime1">
              <a:rPr lang="en-US" smtClean="0"/>
              <a:t>11/14/2011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419E8-5E84-4002-8EF4-1A7759E29394}" type="datetime1">
              <a:rPr lang="en-US" smtClean="0"/>
              <a:t>11/14/2011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FC09-EF01-4DE2-B577-456C3C6E4D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3831-F836-4F53-A1BE-A33F6EF998C3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029200"/>
            <a:ext cx="7937500" cy="1470025"/>
          </a:xfrm>
          <a:prstGeom prst="rect">
            <a:avLst/>
          </a:prstGeom>
        </p:spPr>
        <p:txBody>
          <a:bodyPr anchor="b"/>
          <a:lstStyle/>
          <a:p>
            <a:pPr fontAlgn="auto">
              <a:spcAft>
                <a:spcPts val="0"/>
              </a:spcAft>
              <a:defRPr/>
            </a:pPr>
            <a:endParaRPr lang="en-US" sz="4000" dirty="0">
              <a:latin typeface="+mj-lt"/>
              <a:ea typeface="+mj-ea"/>
              <a:cs typeface="Trebuchet M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00034" y="5000636"/>
            <a:ext cx="7937500" cy="1470025"/>
          </a:xfrm>
          <a:prstGeom prst="rect">
            <a:avLst/>
          </a:prstGeom>
        </p:spPr>
        <p:txBody>
          <a:bodyPr anchor="b"/>
          <a:lstStyle/>
          <a:p>
            <a:pPr fontAlgn="auto">
              <a:spcAft>
                <a:spcPts val="0"/>
              </a:spcAft>
              <a:defRPr/>
            </a:pPr>
            <a:endParaRPr lang="en-US" sz="2000" dirty="0">
              <a:latin typeface="+mj-lt"/>
              <a:ea typeface="+mj-ea"/>
              <a:cs typeface="Trebuchet M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62000" y="152400"/>
            <a:ext cx="8001056" cy="914400"/>
          </a:xfrm>
          <a:prstGeom prst="rect">
            <a:avLst/>
          </a:prstGeom>
        </p:spPr>
        <p:txBody>
          <a:bodyPr lIns="45720" rIns="228600" anchor="b">
            <a:no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u="sng" dirty="0" smtClean="0"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INTEGRATED DEVELOPMENT ENVIRONMENT ( IDE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u="sng" dirty="0" smtClean="0">
              <a:solidFill>
                <a:schemeClr val="bg1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Trebuchet MS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" name="Picture 9" descr="GTBIT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191000"/>
            <a:ext cx="1371600" cy="130494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85918" y="5643578"/>
            <a:ext cx="5357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Department Of Computer Science Engineering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Guru Tegh Bahadur Institute of Technology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Guru Gobind Singh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Indraprastha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University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8800" y="762000"/>
            <a:ext cx="535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Submitted in partial fulfillment of award of Degree of Bachelor of Technology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Computer Science Engineering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33600" y="2133600"/>
            <a:ext cx="50720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By:</a:t>
            </a:r>
          </a:p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CHANPREET SINGH(10/CSE-2/2008)</a:t>
            </a:r>
          </a:p>
          <a:p>
            <a:pPr algn="ctr"/>
            <a:r>
              <a:rPr lang="en-US" sz="1600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GURJEET </a:t>
            </a:r>
            <a:r>
              <a:rPr lang="en-US" sz="1600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SINGH (26/CSE-2/ 2008 )</a:t>
            </a:r>
          </a:p>
          <a:p>
            <a:pPr algn="ctr"/>
            <a:r>
              <a:rPr lang="en-US" sz="1600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PRATEEK JEET SINGH (</a:t>
            </a:r>
            <a:r>
              <a:rPr lang="en-US" sz="1600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27/CSE-2</a:t>
            </a:r>
            <a:r>
              <a:rPr lang="en-US" sz="1600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 2008 </a:t>
            </a:r>
            <a:r>
              <a:rPr lang="en-US" sz="1600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3429000"/>
            <a:ext cx="53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Guided by:-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Megha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Chauhan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229600" cy="1143000"/>
          </a:xfrm>
        </p:spPr>
        <p:txBody>
          <a:bodyPr/>
          <a:lstStyle/>
          <a:p>
            <a:pPr algn="l"/>
            <a:r>
              <a:rPr lang="en-US" u="sng" dirty="0" smtClean="0"/>
              <a:t>1) User </a:t>
            </a:r>
            <a:r>
              <a:rPr lang="en-US" u="sng" dirty="0" smtClean="0"/>
              <a:t>Authentication ..</a:t>
            </a:r>
            <a:endParaRPr lang="en-IN" u="sn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1" descr="C:\Users\GURJEET\Desktop\ide images\incorrctsign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142984"/>
            <a:ext cx="8715436" cy="52149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229600" cy="1143000"/>
          </a:xfrm>
        </p:spPr>
        <p:txBody>
          <a:bodyPr/>
          <a:lstStyle/>
          <a:p>
            <a:pPr algn="l"/>
            <a:r>
              <a:rPr lang="en-US" u="sng" dirty="0" smtClean="0"/>
              <a:t> Sign Up form..</a:t>
            </a:r>
            <a:endParaRPr lang="en-IN" u="sn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11</a:t>
            </a:fld>
            <a:endParaRPr lang="en-US"/>
          </a:p>
        </p:txBody>
      </p:sp>
      <p:pic>
        <p:nvPicPr>
          <p:cNvPr id="23554" name="Picture 2" descr="C:\Users\GURJEET\Desktop\IDE Images Final\signup(1.i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66800"/>
            <a:ext cx="83058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URJEET\Desktop\IDE Images Final\loginpage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229600" cy="5715000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229600" cy="1143000"/>
          </a:xfrm>
        </p:spPr>
        <p:txBody>
          <a:bodyPr/>
          <a:lstStyle/>
          <a:p>
            <a:pPr algn="l"/>
            <a:r>
              <a:rPr lang="en-US" u="sng" dirty="0" smtClean="0"/>
              <a:t>continue..</a:t>
            </a:r>
            <a:endParaRPr lang="en-IN" u="sn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u="sng" dirty="0">
                <a:latin typeface="+mj-lt"/>
                <a:ea typeface="+mj-ea"/>
                <a:cs typeface="+mj-cs"/>
              </a:rPr>
              <a:t>2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Main Interface..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C:\Users\GURJEET\Desktop\IDE Images Final\maininterface(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686800" cy="56388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3) Creating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new Project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C:\Users\GURJEET\Desktop\IDE Images Final\newproject(3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2" y="838200"/>
            <a:ext cx="8775898" cy="57912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C:\Users\GURJEET\Desktop\IDE Images Final\newproject(4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86800" cy="57912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C:\Users\GURJEET\Desktop\IDE Images Final\newproject(5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18644"/>
            <a:ext cx="8763000" cy="581075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434" name="Picture 2" descr="C:\Users\GURJEET\Desktop\IDE Images Final\openanothertfilealso(1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747919" cy="5715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u="sng" dirty="0">
                <a:latin typeface="+mj-lt"/>
                <a:ea typeface="+mj-ea"/>
                <a:cs typeface="+mj-cs"/>
              </a:rPr>
              <a:t>4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</a:t>
            </a:r>
            <a:r>
              <a:rPr lang="en-US" sz="4400" u="sng" dirty="0" smtClean="0">
                <a:latin typeface="+mj-lt"/>
                <a:ea typeface="+mj-ea"/>
                <a:cs typeface="+mj-cs"/>
              </a:rPr>
              <a:t>Saving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Project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7" name="Picture 3" descr="C:\Users\GURJEET\Desktop\IDE Images Final\savet(5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791575" cy="58674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5) Opening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another Project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1" name="Picture 3" descr="C:\Users\GURJEET\Desktop\IDE Images Final\openanothertfilealso(16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8534400" cy="55626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714348" y="2428868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68C3831-F836-4F53-A1BE-A33F6EF998C3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2910" y="428604"/>
            <a:ext cx="7704856" cy="952063"/>
          </a:xfrm>
          <a:prstGeom prst="rect">
            <a:avLst/>
          </a:prstGeom>
        </p:spPr>
        <p:txBody>
          <a:bodyPr rIns="91440" anchor="b">
            <a:noAutofit/>
          </a:bodyPr>
          <a:lstStyle/>
          <a:p>
            <a:pPr marL="54864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sng" strike="noStrike" kern="1200" normalizeH="0" baseline="0" noProof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CONTENTS</a:t>
            </a:r>
            <a:endParaRPr kumimoji="0" lang="en-IN" sz="7200" b="1" i="0" u="sng" strike="noStrike" kern="1200" normalizeH="0" baseline="0" noProof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472" y="1714488"/>
            <a:ext cx="66437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Technology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Project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Need of IDE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Features of </a:t>
            </a:r>
            <a:r>
              <a:rPr lang="en-US" sz="3200" dirty="0" smtClean="0"/>
              <a:t>IDE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Future </a:t>
            </a:r>
            <a:r>
              <a:rPr lang="en-US" sz="3200" dirty="0" smtClean="0"/>
              <a:t>Prospects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GURJEET\Desktop\IDE Images Final\openanothertfilealso(17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367" y="838200"/>
            <a:ext cx="8581033" cy="571500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6) Text Manipulation : 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Copy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C:\Users\GURJEET\Desktop\IDE Images Final\txtmancopy(9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779867" cy="60198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1440" y="3079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Text Manipulation : 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Paste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C:\Users\GURJEET\Desktop\IDE Images Final\txtmanpaste(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834" y="914400"/>
            <a:ext cx="8716566" cy="5715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GURJEET\Desktop\IDE Images Final\txtmanCut(7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8674100" cy="579120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1440" y="3079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Text Manipulation : </a:t>
            </a:r>
            <a:r>
              <a:rPr lang="en-US" sz="4400" u="sng" dirty="0" smtClean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Cut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u="sng" dirty="0">
                <a:latin typeface="+mj-lt"/>
                <a:ea typeface="+mj-ea"/>
                <a:cs typeface="+mj-cs"/>
              </a:rPr>
              <a:t>7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Typing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error code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 descr="C:\Users\GURJEET\Desktop\IDE Images Final\typngerrorcode(10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835" y="838200"/>
            <a:ext cx="8640365" cy="5715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Saving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again..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290" name="Picture 2" descr="C:\Users\GURJEET\Desktop\IDE Images Final\typngerrorcodesaving(1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8610601" cy="55626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GURJEET\Desktop\IDE Images Final\compiliingcode(1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8686800" cy="541020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86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8) Code Compilation..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Removing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error and saving again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..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338" name="Picture 2" descr="C:\Users\GURJEET\Desktop\IDE Images Final\rmvingerroranssaving(13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674100" cy="5715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Compiling 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again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..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362" name="Picture 2" descr="C:\Users\GURJEET\Desktop\IDE Images Final\compileragin(14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657233" cy="5715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9) Interpreting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the code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..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386" name="Picture 2" descr="C:\Users\GURJEET\Desktop\IDE Images Final\runfile(15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79" y="838200"/>
            <a:ext cx="8722321" cy="5867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INTRODUCTION</a:t>
            </a:r>
            <a:endParaRPr lang="en-IN" u="sn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68C3831-F836-4F53-A1BE-A33F6EF998C3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14348" y="2428868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910" y="1714488"/>
            <a:ext cx="80010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Integrated development environment (IDE) (also known as integrated design environment, integrated debugging environment or interactive development environment) is a </a:t>
            </a:r>
            <a:r>
              <a:rPr lang="en-US" sz="2400" u="sng" dirty="0" smtClean="0"/>
              <a:t>software application</a:t>
            </a:r>
            <a:r>
              <a:rPr lang="en-US" sz="2400" dirty="0" smtClean="0"/>
              <a:t> that provides comprehensive facilities to </a:t>
            </a:r>
            <a:r>
              <a:rPr lang="en-US" sz="2400" u="sng" dirty="0" smtClean="0"/>
              <a:t>computer programmers </a:t>
            </a:r>
            <a:r>
              <a:rPr lang="en-US" sz="2400" dirty="0" smtClean="0"/>
              <a:t>for </a:t>
            </a:r>
            <a:r>
              <a:rPr lang="en-US" sz="2400" u="sng" dirty="0" smtClean="0"/>
              <a:t>software development</a:t>
            </a:r>
            <a:r>
              <a:rPr lang="en-US" sz="2400" dirty="0" smtClean="0"/>
              <a:t>. An IDE normally consists of: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500034" y="4214818"/>
            <a:ext cx="80010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2060"/>
                </a:solidFill>
              </a:rPr>
              <a:t> </a:t>
            </a:r>
            <a:r>
              <a:rPr lang="en-US" sz="3200" dirty="0" smtClean="0">
                <a:solidFill>
                  <a:srgbClr val="002060"/>
                </a:solidFill>
              </a:rPr>
              <a:t>Source code editor</a:t>
            </a:r>
          </a:p>
          <a:p>
            <a:pPr lvl="0"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02060"/>
                </a:solidFill>
              </a:rPr>
              <a:t> Compiler </a:t>
            </a:r>
          </a:p>
          <a:p>
            <a:pPr lvl="0"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02060"/>
                </a:solidFill>
              </a:rPr>
              <a:t> Interpreter</a:t>
            </a:r>
          </a:p>
          <a:p>
            <a:pPr lvl="0"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02060"/>
                </a:solidFill>
              </a:rPr>
              <a:t> Debugger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u="sng" dirty="0" smtClean="0">
                <a:latin typeface="+mj-lt"/>
                <a:ea typeface="+mj-ea"/>
                <a:cs typeface="+mj-cs"/>
              </a:rPr>
              <a:t>10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Shortcuts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used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9458" name="Picture 2" descr="C:\Users\GURJEET\Desktop\IDE Images Final\keyshrtcuts(19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686800" cy="5715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u="sng" dirty="0" smtClean="0">
                <a:latin typeface="+mj-lt"/>
                <a:ea typeface="+mj-ea"/>
                <a:cs typeface="+mj-cs"/>
              </a:rPr>
              <a:t>11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Report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Issue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482" name="Picture 2" descr="C:\Users\GURJEET\Desktop\IDE Images Final\reportissue(20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8610600" cy="57912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GURJEET\Desktop\IDE Images Final\reortissueagain(24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9200" cy="579120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GURJEET\Desktop\IDE Images Final\reortissueagaindatabase(26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763000" cy="548640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8600" y="1524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u="sng" dirty="0" smtClean="0">
                <a:latin typeface="+mj-lt"/>
                <a:ea typeface="+mj-ea"/>
                <a:cs typeface="+mj-cs"/>
              </a:rPr>
              <a:t>12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Sending</a:t>
            </a:r>
            <a:r>
              <a:rPr kumimoji="0" lang="en-US" sz="44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code via Web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506" name="Picture 2" descr="C:\Users\GURJEET\Desktop\IDE Images Final\sendingcodeviaweb(2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686800" cy="57912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530" name="Picture 2" descr="C:\Users\GURJEET\Desktop\IDE Images Final\sendingcodeviaweb(2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86800" cy="5867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u="sng" dirty="0" smtClean="0">
                <a:latin typeface="+mj-lt"/>
                <a:ea typeface="+mj-ea"/>
                <a:cs typeface="+mj-cs"/>
              </a:rPr>
              <a:t>13</a:t>
            </a: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Admin Login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4578" name="Picture 2" descr="C:\Users\GURJEET\Desktop\IDE Images Final\adminlogin(23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86800" cy="57912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u="sng" dirty="0" smtClean="0">
                <a:latin typeface="+mj-lt"/>
                <a:ea typeface="+mj-ea"/>
                <a:cs typeface="+mj-cs"/>
              </a:rPr>
              <a:t>14) Handling Query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6626" name="Picture 2" descr="C:\Users\GURJEET\Desktop\IDE Images Final\reortissueagaindatabase(25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39200" cy="5715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572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674" name="Picture 2" descr="C:\Users\GURJEET\Desktop\IDE Images Final\reortissueagaindatabasREPLYfrmadmin(27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86800" cy="5867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GURJEET\Desktop\IDE Images Final\reortissueagaindatabasREPLYfrmadmin+entryindatabase(2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990600"/>
            <a:ext cx="8839199" cy="548640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357166"/>
            <a:ext cx="8229600" cy="1143000"/>
          </a:xfrm>
        </p:spPr>
        <p:txBody>
          <a:bodyPr/>
          <a:lstStyle/>
          <a:p>
            <a:pPr algn="l"/>
            <a:r>
              <a:rPr lang="en-US" u="sng" dirty="0" smtClean="0"/>
              <a:t>TECHNOLOGY USED</a:t>
            </a:r>
            <a:endParaRPr lang="en-IN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68C3831-F836-4F53-A1BE-A33F6EF998C3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8596" y="3071810"/>
            <a:ext cx="8229600" cy="3429024"/>
          </a:xfrm>
          <a:prstGeom prst="rect">
            <a:avLst/>
          </a:prstGeom>
        </p:spPr>
        <p:txBody>
          <a:bodyPr rIns="91440" anchor="b">
            <a:no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lang="en-US" sz="1400" dirty="0" smtClean="0"/>
              <a:t> </a:t>
            </a:r>
          </a:p>
          <a:p>
            <a:r>
              <a:rPr lang="en-US" sz="2800" b="1" dirty="0" smtClean="0"/>
              <a:t> </a:t>
            </a:r>
            <a:endParaRPr lang="en-US" sz="2800" u="sng" cap="small" dirty="0" smtClean="0"/>
          </a:p>
          <a:p>
            <a:endParaRPr lang="en-US" sz="2800" b="1" dirty="0" smtClean="0"/>
          </a:p>
          <a:p>
            <a:pPr lvl="0"/>
            <a:r>
              <a:rPr lang="en-US" sz="3200" b="1" cap="small" dirty="0" smtClean="0"/>
              <a:t>Operating system :</a:t>
            </a:r>
            <a:r>
              <a:rPr lang="en-US" sz="3200" dirty="0" smtClean="0"/>
              <a:t>  Window 7</a:t>
            </a:r>
          </a:p>
          <a:p>
            <a:r>
              <a:rPr lang="en-US" sz="3200" dirty="0" smtClean="0"/>
              <a:t> </a:t>
            </a:r>
          </a:p>
          <a:p>
            <a:pPr lvl="0"/>
            <a:r>
              <a:rPr lang="en-US" sz="3200" b="1" cap="small" dirty="0" smtClean="0"/>
              <a:t>Languages  :</a:t>
            </a:r>
            <a:r>
              <a:rPr lang="en-US" sz="3200" dirty="0" smtClean="0"/>
              <a:t>      Java(J2SE)</a:t>
            </a:r>
          </a:p>
          <a:p>
            <a:r>
              <a:rPr lang="en-US" sz="3200" dirty="0" smtClean="0"/>
              <a:t> </a:t>
            </a:r>
          </a:p>
          <a:p>
            <a:pPr lvl="0"/>
            <a:r>
              <a:rPr lang="en-US" sz="3200" b="1" cap="small" dirty="0" smtClean="0"/>
              <a:t>Tools  :</a:t>
            </a:r>
            <a:r>
              <a:rPr lang="en-US" sz="3200" dirty="0" smtClean="0"/>
              <a:t>    Net Beans 6.9.1</a:t>
            </a:r>
          </a:p>
          <a:p>
            <a:r>
              <a:rPr lang="en-US" sz="3200" dirty="0" smtClean="0"/>
              <a:t> </a:t>
            </a:r>
          </a:p>
          <a:p>
            <a:pPr lvl="0"/>
            <a:r>
              <a:rPr lang="en-US" sz="3200" b="1" cap="small" dirty="0" smtClean="0"/>
              <a:t>Database  :</a:t>
            </a:r>
            <a:r>
              <a:rPr lang="en-US" sz="3200" dirty="0" smtClean="0"/>
              <a:t>  MS Access and </a:t>
            </a:r>
            <a:r>
              <a:rPr lang="en-US" sz="3200" dirty="0" err="1" smtClean="0"/>
              <a:t>MySQL</a:t>
            </a:r>
            <a:endParaRPr lang="en-US" sz="3200" dirty="0" smtClean="0"/>
          </a:p>
          <a:p>
            <a:r>
              <a:rPr lang="en-US" sz="3200" dirty="0" smtClean="0"/>
              <a:t> </a:t>
            </a:r>
          </a:p>
          <a:p>
            <a:pPr lvl="0"/>
            <a:r>
              <a:rPr lang="en-US" sz="3200" dirty="0" smtClean="0"/>
              <a:t> </a:t>
            </a:r>
            <a:r>
              <a:rPr lang="en-US" sz="3200" b="1" cap="small" dirty="0" smtClean="0"/>
              <a:t>files :</a:t>
            </a:r>
            <a:r>
              <a:rPr lang="en-US" sz="3200" dirty="0" smtClean="0"/>
              <a:t>     Jar Files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4282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u="sng" dirty="0" smtClean="0">
                <a:latin typeface="+mj-lt"/>
                <a:ea typeface="+mj-ea"/>
                <a:cs typeface="+mj-cs"/>
              </a:rPr>
              <a:t>15) Checking reply at user Side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22" name="Picture 2" descr="C:\Users\GURJEET\Desktop\IDE Images Final\checkresponse(30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762000"/>
            <a:ext cx="8839200" cy="5867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continue..</a:t>
            </a:r>
            <a:endParaRPr kumimoji="0" lang="en-IN" sz="4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1746" name="Picture 2" descr="C:\Users\GURJEET\Desktop\IDE Images Final\checkresponse(3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86800" cy="57912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1143000"/>
          </a:xfrm>
        </p:spPr>
        <p:txBody>
          <a:bodyPr/>
          <a:lstStyle/>
          <a:p>
            <a:pPr algn="l"/>
            <a:r>
              <a:rPr lang="en-US" u="sng" dirty="0" smtClean="0"/>
              <a:t>REFERENCES</a:t>
            </a:r>
            <a:endParaRPr lang="en-IN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68C3831-F836-4F53-A1BE-A33F6EF998C3}" type="slidenum">
              <a:rPr lang="en-IN" smtClean="0"/>
              <a:pPr/>
              <a:t>42</a:t>
            </a:fld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00034" y="5214950"/>
            <a:ext cx="8229600" cy="1143000"/>
          </a:xfrm>
          <a:prstGeom prst="rect">
            <a:avLst/>
          </a:prstGeom>
        </p:spPr>
        <p:txBody>
          <a:bodyPr rIns="91440" anchor="b">
            <a:normAutofit fontScale="25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lvl="0">
              <a:spcBef>
                <a:spcPct val="0"/>
              </a:spcBef>
            </a:pPr>
            <a:endParaRPr lang="en-US" sz="12800" dirty="0" smtClean="0">
              <a:solidFill>
                <a:schemeClr val="bg1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Arial Black" pitchFamily="34" charset="0"/>
              <a:ea typeface="+mj-ea"/>
              <a:cs typeface="+mj-cs"/>
            </a:endParaRPr>
          </a:p>
          <a:p>
            <a:pPr marL="54864" lvl="0">
              <a:spcBef>
                <a:spcPct val="0"/>
              </a:spcBef>
            </a:pPr>
            <a:endParaRPr lang="en-US" sz="12800" dirty="0" smtClean="0">
              <a:solidFill>
                <a:schemeClr val="bg1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Arial Black" pitchFamily="34" charset="0"/>
              <a:ea typeface="+mj-ea"/>
              <a:cs typeface="+mj-cs"/>
            </a:endParaRPr>
          </a:p>
          <a:p>
            <a:pPr marL="1426464" lvl="0" indent="-1371600">
              <a:spcBef>
                <a:spcPct val="0"/>
              </a:spcBef>
            </a:pPr>
            <a:r>
              <a:rPr lang="en-US" sz="14400" dirty="0" smtClean="0"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1.http://apl.jhu.edu/~hall/java/</a:t>
            </a:r>
            <a:r>
              <a:rPr lang="en-US" sz="14400" dirty="0" err="1" smtClean="0"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IDEs.html</a:t>
            </a:r>
            <a:endParaRPr lang="en-US" sz="14400" dirty="0" smtClean="0"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1426464" lvl="0" indent="-1371600">
              <a:spcBef>
                <a:spcPct val="0"/>
              </a:spcBef>
            </a:pPr>
            <a:endParaRPr lang="en-US" sz="14400" dirty="0" smtClean="0"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1426464" lvl="0" indent="-1371600">
              <a:spcBef>
                <a:spcPct val="0"/>
              </a:spcBef>
            </a:pPr>
            <a:r>
              <a:rPr lang="en-US" sz="14400" dirty="0" smtClean="0"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2. http://faq.programmerworld.net/</a:t>
            </a:r>
          </a:p>
          <a:p>
            <a:pPr marL="54864" lvl="0">
              <a:spcBef>
                <a:spcPct val="0"/>
              </a:spcBef>
            </a:pPr>
            <a:endParaRPr lang="en-US" sz="14400" dirty="0" smtClean="0"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54864">
              <a:spcBef>
                <a:spcPct val="0"/>
              </a:spcBef>
            </a:pPr>
            <a:r>
              <a:rPr lang="en-US" sz="14400" dirty="0" smtClean="0"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</a:rPr>
              <a:t>3. http://netbeans.org/</a:t>
            </a:r>
          </a:p>
          <a:p>
            <a:pPr marL="54864">
              <a:spcBef>
                <a:spcPct val="0"/>
              </a:spcBef>
            </a:pPr>
            <a:endParaRPr lang="en-US" sz="14400" dirty="0" smtClean="0"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</a:endParaRPr>
          </a:p>
          <a:p>
            <a:pPr marL="54864" lvl="0">
              <a:spcBef>
                <a:spcPct val="0"/>
              </a:spcBef>
            </a:pPr>
            <a:r>
              <a:rPr lang="en-US" sz="14400" dirty="0" smtClean="0"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</a:rPr>
              <a:t>4. http://www.jcreator.com/</a:t>
            </a:r>
          </a:p>
          <a:p>
            <a:pPr marL="54864">
              <a:spcBef>
                <a:spcPct val="0"/>
              </a:spcBef>
            </a:pPr>
            <a:endParaRPr lang="en-US" sz="12800" dirty="0" smtClean="0">
              <a:solidFill>
                <a:schemeClr val="bg1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Arial Black" pitchFamily="34" charset="0"/>
            </a:endParaRPr>
          </a:p>
          <a:p>
            <a:pPr marL="54864" lvl="0">
              <a:spcBef>
                <a:spcPct val="0"/>
              </a:spcBef>
            </a:pPr>
            <a:endParaRPr lang="en-US" sz="12800" dirty="0" smtClean="0">
              <a:solidFill>
                <a:schemeClr val="bg1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Arial Black" pitchFamily="34" charset="0"/>
              <a:ea typeface="+mj-ea"/>
              <a:cs typeface="+mj-cs"/>
            </a:endParaRPr>
          </a:p>
          <a:p>
            <a:pPr marL="54864" lvl="0">
              <a:spcBef>
                <a:spcPct val="0"/>
              </a:spcBef>
            </a:pPr>
            <a:endParaRPr lang="en-US" sz="4600" dirty="0" smtClean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54864" lvl="0">
              <a:spcBef>
                <a:spcPct val="0"/>
              </a:spcBef>
            </a:pPr>
            <a:endParaRPr lang="en-US" sz="4600" dirty="0" smtClean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54864" lvl="0">
              <a:spcBef>
                <a:spcPct val="0"/>
              </a:spcBef>
            </a:pPr>
            <a:endParaRPr kumimoji="0" lang="en-IN" sz="4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smtClean="0"/>
              <a:t>  THANK   YOU</a:t>
            </a:r>
            <a:endParaRPr lang="en-US" sz="8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68C3831-F836-4F53-A1BE-A33F6EF998C3}" type="slidenum">
              <a:rPr lang="en-IN" smtClean="0"/>
              <a:pPr/>
              <a:t>43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dirty="0" smtClean="0"/>
              <a:t>PROJECT REQUIREMENT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800" b="1" u="sng" dirty="0">
                <a:solidFill>
                  <a:schemeClr val="bg1"/>
                </a:solidFill>
              </a:rPr>
              <a:t>HARDWARE </a:t>
            </a:r>
            <a:r>
              <a:rPr lang="en-IN" sz="2800" b="1" u="sng" dirty="0" smtClean="0">
                <a:solidFill>
                  <a:schemeClr val="bg1"/>
                </a:solidFill>
              </a:rPr>
              <a:t>REQUIREMENTS</a:t>
            </a:r>
          </a:p>
          <a:p>
            <a:pPr marL="0" indent="0">
              <a:buNone/>
            </a:pPr>
            <a:r>
              <a:rPr lang="en-IN" sz="2800" b="1" u="sng" dirty="0" smtClean="0"/>
              <a:t>SYSTEM REQUIREMENTS</a:t>
            </a:r>
            <a:endParaRPr lang="en-IN" sz="2800" dirty="0">
              <a:solidFill>
                <a:schemeClr val="bg1"/>
              </a:solidFill>
            </a:endParaRPr>
          </a:p>
          <a:p>
            <a:pPr lvl="0"/>
            <a:r>
              <a:rPr lang="en-IN" sz="2800" b="1" dirty="0" smtClean="0"/>
              <a:t>PROCESSOR</a:t>
            </a:r>
            <a:r>
              <a:rPr lang="en-IN" sz="2800" b="1" dirty="0"/>
              <a:t>:</a:t>
            </a:r>
            <a:r>
              <a:rPr lang="en-IN" sz="2800" dirty="0"/>
              <a:t>  Pentium IV or higher</a:t>
            </a:r>
          </a:p>
          <a:p>
            <a:pPr lvl="0"/>
            <a:r>
              <a:rPr lang="en-IN" sz="2800" b="1" dirty="0"/>
              <a:t>RAM: </a:t>
            </a:r>
            <a:r>
              <a:rPr lang="en-IN" sz="2800" dirty="0" smtClean="0"/>
              <a:t>512MB  </a:t>
            </a:r>
            <a:r>
              <a:rPr lang="en-IN" sz="2800" dirty="0"/>
              <a:t>or higher</a:t>
            </a:r>
          </a:p>
          <a:p>
            <a:pPr lvl="0"/>
            <a:r>
              <a:rPr lang="en-IN" sz="2800" b="1" dirty="0"/>
              <a:t>DISK SPACE : 4</a:t>
            </a:r>
            <a:r>
              <a:rPr lang="en-IN" sz="2800" dirty="0" smtClean="0"/>
              <a:t> GB or higher</a:t>
            </a:r>
            <a:endParaRPr lang="en-IN" sz="2800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2800" b="1" u="sng" dirty="0" smtClean="0"/>
              <a:t>  SOFTWARE </a:t>
            </a:r>
            <a:r>
              <a:rPr lang="en-IN" sz="2800" b="1" u="sng" dirty="0"/>
              <a:t>REQUIREMENTS</a:t>
            </a:r>
            <a:endParaRPr lang="en-IN" sz="2800" dirty="0"/>
          </a:p>
          <a:p>
            <a:pPr lvl="0"/>
            <a:r>
              <a:rPr lang="en-IN" sz="2800" dirty="0" smtClean="0"/>
              <a:t>Net Beans (any version )</a:t>
            </a:r>
            <a:endParaRPr lang="en-IN" sz="2800" dirty="0"/>
          </a:p>
          <a:p>
            <a:pPr lvl="0"/>
            <a:r>
              <a:rPr lang="en-IN" sz="2800" dirty="0" smtClean="0"/>
              <a:t>JDK ( Java Development toolkit )</a:t>
            </a:r>
            <a:endParaRPr lang="en-IN" sz="2800" dirty="0"/>
          </a:p>
          <a:p>
            <a:r>
              <a:rPr lang="en-IN" sz="2800" dirty="0" smtClean="0"/>
              <a:t>JVM ( Java Virtual Machine )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27411D2-4DC3-4C7E-BCDC-B4D5FDFC8912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65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u="sng" dirty="0" smtClean="0"/>
              <a:t>NEED OF IDE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857364"/>
            <a:ext cx="8229600" cy="452628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sz="3000" dirty="0"/>
              <a:t>The project </a:t>
            </a:r>
            <a:r>
              <a:rPr lang="en-IN" sz="3000" dirty="0" smtClean="0"/>
              <a:t>“</a:t>
            </a:r>
            <a:r>
              <a:rPr lang="en-IN" sz="3000" b="1" dirty="0" smtClean="0"/>
              <a:t>Integrated development Environment</a:t>
            </a:r>
            <a:r>
              <a:rPr lang="en-IN" sz="3000" dirty="0" smtClean="0"/>
              <a:t>” </a:t>
            </a:r>
            <a:r>
              <a:rPr lang="en-IN" sz="3000" dirty="0"/>
              <a:t>is aimed at </a:t>
            </a:r>
            <a:r>
              <a:rPr lang="en-IN" sz="3000" dirty="0" smtClean="0"/>
              <a:t>providing an user friendly environment for writing Java Programs and Compiling &amp; Interpreting the same.</a:t>
            </a:r>
          </a:p>
          <a:p>
            <a:pPr marL="0" indent="0">
              <a:buNone/>
            </a:pPr>
            <a:endParaRPr lang="en-IN" sz="3000" dirty="0" smtClean="0"/>
          </a:p>
          <a:p>
            <a:pPr marL="0" indent="0" algn="just">
              <a:buNone/>
            </a:pPr>
            <a:r>
              <a:rPr lang="en-US" sz="3000" dirty="0" smtClean="0"/>
              <a:t>IDE is designed to maximize programmer productivity by providing tightly-knit components with similar user interfaces. However, because an IDE is a complicated piece of software by its very nature, this higher productivity only occurs after a lengthy learning process.</a:t>
            </a:r>
          </a:p>
          <a:p>
            <a:pPr marL="0" indent="0">
              <a:buNone/>
            </a:pPr>
            <a:endParaRPr lang="en-IN" dirty="0" smtClean="0"/>
          </a:p>
          <a:p>
            <a:pPr lvl="0"/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627411D2-4DC3-4C7E-BCDC-B4D5FDFC8912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212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2910" y="571480"/>
            <a:ext cx="3357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 smtClean="0">
                <a:solidFill>
                  <a:schemeClr val="tx1">
                    <a:lumMod val="95000"/>
                  </a:schemeClr>
                </a:solidFill>
              </a:rPr>
              <a:t>ARCHITECTURE</a:t>
            </a:r>
            <a:endParaRPr lang="en-IN" sz="4000" u="sng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6625" name="Picture 1" descr="C:\Users\GURJEET\Desktop\ide images\java-program-execu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8001056" cy="4972051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68C3831-F836-4F53-A1BE-A33F6EF998C3}" type="slidenum">
              <a:rPr lang="en-IN" smtClean="0"/>
              <a:pPr/>
              <a:t>7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7772400" cy="914400"/>
          </a:xfrm>
        </p:spPr>
        <p:txBody>
          <a:bodyPr vert="horz" anchor="t">
            <a:normAutofit/>
          </a:bodyPr>
          <a:lstStyle/>
          <a:p>
            <a:pPr marR="9144"/>
            <a:r>
              <a:rPr lang="en-US" sz="3600" b="1" cap="all" spc="0" dirty="0" smtClean="0">
                <a:effectLst>
                  <a:reflection blurRad="12700" stA="34000" endA="740" endPos="53000" dir="5400000" sy="-100000" algn="bl" rotWithShape="0"/>
                </a:effectLst>
                <a:latin typeface="Algerian" pitchFamily="82" charset="0"/>
              </a:rPr>
              <a:t>WHY </a:t>
            </a:r>
            <a:r>
              <a:rPr lang="en-US" sz="3600" b="1" cap="all" dirty="0" smtClean="0">
                <a:effectLst>
                  <a:reflection blurRad="12700" stA="34000" endA="740" endPos="53000" dir="5400000" sy="-100000" algn="bl" rotWithShape="0"/>
                </a:effectLst>
                <a:latin typeface="Algerian" pitchFamily="82" charset="0"/>
              </a:rPr>
              <a:t> </a:t>
            </a:r>
            <a:r>
              <a:rPr lang="en-US" sz="3600" b="1" cap="all" dirty="0" err="1" smtClean="0">
                <a:effectLst>
                  <a:reflection blurRad="12700" stA="34000" endA="740" endPos="53000" dir="5400000" sy="-100000" algn="bl" rotWithShape="0"/>
                </a:effectLst>
                <a:latin typeface="Algerian" pitchFamily="82" charset="0"/>
              </a:rPr>
              <a:t>ide</a:t>
            </a:r>
            <a:r>
              <a:rPr lang="en-US" sz="3600" b="1" cap="all" spc="0" dirty="0" smtClean="0">
                <a:effectLst>
                  <a:reflection blurRad="12700" stA="34000" endA="740" endPos="53000" dir="5400000" sy="-100000" algn="bl" rotWithShape="0"/>
                </a:effectLst>
                <a:latin typeface="Algerian" pitchFamily="82" charset="0"/>
              </a:rPr>
              <a:t>??</a:t>
            </a:r>
            <a:endParaRPr lang="en-IN" sz="3600" b="1" cap="all" spc="0" dirty="0" smtClean="0">
              <a:effectLst>
                <a:reflection blurRad="12700" stA="34000" endA="740" endPos="53000" dir="5400000" sy="-100000" algn="bl" rotWithShape="0"/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412776"/>
            <a:ext cx="7848872" cy="511256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3200" b="1" dirty="0" smtClean="0">
                <a:latin typeface="Castellar" pitchFamily="18" charset="0"/>
              </a:rPr>
              <a:t>   </a:t>
            </a:r>
          </a:p>
          <a:p>
            <a:pPr>
              <a:buNone/>
            </a:pPr>
            <a:r>
              <a:rPr lang="en-US" b="1" dirty="0" smtClean="0">
                <a:latin typeface="Castellar" pitchFamily="18" charset="0"/>
              </a:rPr>
              <a:t>  </a:t>
            </a:r>
            <a:r>
              <a:rPr lang="en-US" sz="4000" b="1" u="sng" dirty="0" smtClean="0">
                <a:solidFill>
                  <a:schemeClr val="accent2">
                    <a:lumMod val="75000"/>
                  </a:schemeClr>
                </a:solidFill>
                <a:latin typeface="Castellar" pitchFamily="18" charset="0"/>
              </a:rPr>
              <a:t>Features </a:t>
            </a:r>
            <a:r>
              <a:rPr lang="en-US" sz="4000" b="1" u="sng" dirty="0" smtClean="0">
                <a:solidFill>
                  <a:schemeClr val="accent2">
                    <a:lumMod val="75000"/>
                  </a:schemeClr>
                </a:solidFill>
                <a:latin typeface="Castellar" pitchFamily="18" charset="0"/>
              </a:rPr>
              <a:t>:-</a:t>
            </a:r>
            <a:endParaRPr lang="en-US" sz="4000" b="1" u="sng" dirty="0" smtClean="0">
              <a:solidFill>
                <a:schemeClr val="accent2">
                  <a:lumMod val="75000"/>
                </a:schemeClr>
              </a:solidFill>
              <a:latin typeface="Castellar" pitchFamily="18" charset="0"/>
            </a:endParaRPr>
          </a:p>
          <a:p>
            <a:pPr>
              <a:buNone/>
            </a:pPr>
            <a:endParaRPr lang="en-US" dirty="0" smtClean="0"/>
          </a:p>
          <a:p>
            <a:r>
              <a:rPr lang="en-IN" sz="2800" b="1" dirty="0" smtClean="0">
                <a:latin typeface="Copperplate Gothic Bold" pitchFamily="34" charset="0"/>
              </a:rPr>
              <a:t>EMBEDDED </a:t>
            </a:r>
            <a:r>
              <a:rPr lang="en-IN" sz="2800" b="1" dirty="0" smtClean="0">
                <a:latin typeface="Copperplate Gothic Bold" pitchFamily="34" charset="0"/>
              </a:rPr>
              <a:t>COMPILER</a:t>
            </a:r>
          </a:p>
          <a:p>
            <a:r>
              <a:rPr lang="en-IN" sz="2800" b="1" dirty="0" smtClean="0">
                <a:latin typeface="Copperplate Gothic Bold" pitchFamily="34" charset="0"/>
              </a:rPr>
              <a:t>Embedded interpreter</a:t>
            </a:r>
            <a:endParaRPr lang="en-IN" sz="2800" b="1" dirty="0" smtClean="0">
              <a:latin typeface="Copperplate Gothic Bold" pitchFamily="34" charset="0"/>
            </a:endParaRPr>
          </a:p>
          <a:p>
            <a:r>
              <a:rPr lang="en-IN" sz="2800" b="1" dirty="0" smtClean="0">
                <a:latin typeface="Copperplate Gothic Bold" pitchFamily="34" charset="0"/>
              </a:rPr>
              <a:t> Security</a:t>
            </a:r>
          </a:p>
          <a:p>
            <a:r>
              <a:rPr lang="en-IN" sz="2800" b="1" dirty="0" smtClean="0">
                <a:latin typeface="Copperplate Gothic Bold" pitchFamily="34" charset="0"/>
              </a:rPr>
              <a:t>Portability</a:t>
            </a:r>
          </a:p>
          <a:p>
            <a:r>
              <a:rPr lang="en-IN" sz="2800" b="1" dirty="0" smtClean="0">
                <a:latin typeface="Copperplate Gothic Bold" pitchFamily="34" charset="0"/>
              </a:rPr>
              <a:t>Graphical user interface ( </a:t>
            </a:r>
            <a:r>
              <a:rPr lang="en-IN" sz="2800" b="1" dirty="0" err="1" smtClean="0">
                <a:latin typeface="Copperplate Gothic Bold" pitchFamily="34" charset="0"/>
              </a:rPr>
              <a:t>gui</a:t>
            </a:r>
            <a:r>
              <a:rPr lang="en-IN" sz="2800" b="1" dirty="0" smtClean="0">
                <a:latin typeface="Copperplate Gothic Bold" pitchFamily="34" charset="0"/>
              </a:rPr>
              <a:t> )</a:t>
            </a:r>
          </a:p>
          <a:p>
            <a:r>
              <a:rPr lang="en-IN" sz="2800" b="1" dirty="0" smtClean="0">
                <a:latin typeface="Copperplate Gothic Bold" pitchFamily="34" charset="0"/>
              </a:rPr>
              <a:t>DATABASE CONNECTIVITY</a:t>
            </a:r>
          </a:p>
          <a:p>
            <a:r>
              <a:rPr lang="en-IN" sz="2800" b="1" dirty="0" smtClean="0">
                <a:latin typeface="Copperplate Gothic Bold" pitchFamily="34" charset="0"/>
              </a:rPr>
              <a:t>FEATURES LIKE UNDO, REDO ETC.</a:t>
            </a:r>
          </a:p>
          <a:p>
            <a:endParaRPr lang="en-IN" sz="2800" dirty="0">
              <a:latin typeface="Copperplate Gothic 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68C3831-F836-4F53-A1BE-A33F6EF998C3}" type="slidenum">
              <a:rPr lang="en-IN" smtClean="0"/>
              <a:pPr/>
              <a:t>8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2362200"/>
            <a:ext cx="5733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Working of </a:t>
            </a:r>
            <a:r>
              <a:rPr lang="en-US" sz="5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ide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…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FC09-EF01-4DE2-B577-456C3C6E4D19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454</Words>
  <Application>Microsoft Office PowerPoint</Application>
  <PresentationFormat>On-screen Show (4:3)</PresentationFormat>
  <Paragraphs>161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INTRODUCTION</vt:lpstr>
      <vt:lpstr>TECHNOLOGY USED</vt:lpstr>
      <vt:lpstr>PROJECT REQUIREMENT</vt:lpstr>
      <vt:lpstr>NEED OF IDE</vt:lpstr>
      <vt:lpstr>Slide 7</vt:lpstr>
      <vt:lpstr>WHY  ide??</vt:lpstr>
      <vt:lpstr>Slide 9</vt:lpstr>
      <vt:lpstr>1) User Authentication ..</vt:lpstr>
      <vt:lpstr> Sign Up form..</vt:lpstr>
      <vt:lpstr>continue..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REFERENCES</vt:lpstr>
      <vt:lpstr>Slide 43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GURJEET</dc:creator>
  <cp:lastModifiedBy>GURJEET</cp:lastModifiedBy>
  <cp:revision>36</cp:revision>
  <dcterms:created xsi:type="dcterms:W3CDTF">2011-11-13T18:24:57Z</dcterms:created>
  <dcterms:modified xsi:type="dcterms:W3CDTF">2011-11-13T19:32:00Z</dcterms:modified>
</cp:coreProperties>
</file>